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 id="271" r:id="rId17"/>
    <p:sldId id="273" r:id="rId18"/>
    <p:sldId id="274" r:id="rId19"/>
    <p:sldId id="272"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E05C8-A79E-408B-9F3A-C5D919879F34}"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5D2A-599C-475B-8FF1-F114D3C18C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E05C8-A79E-408B-9F3A-C5D919879F34}" type="datetimeFigureOut">
              <a:rPr lang="en-US" smtClean="0"/>
              <a:pPr/>
              <a:t>12/13/2012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85D2A-599C-475B-8FF1-F114D3C18C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artners.nytimes.com/library/national/science/aids/timeline94-97.html" TargetMode="External"/><Relationship Id="rId2" Type="http://schemas.openxmlformats.org/officeDocument/2006/relationships/hyperlink" Target="http://www.avert.org/worlstatinfo.htm" TargetMode="External"/><Relationship Id="rId1" Type="http://schemas.openxmlformats.org/officeDocument/2006/relationships/slideLayout" Target="../slideLayouts/slideLayout2.xml"/><Relationship Id="rId5" Type="http://schemas.openxmlformats.org/officeDocument/2006/relationships/hyperlink" Target="http://www.cdc.gov/hiv/surveillance/resources/reports/2005report/pdf/table7.pdf" TargetMode="External"/><Relationship Id="rId4" Type="http://schemas.openxmlformats.org/officeDocument/2006/relationships/hyperlink" Target="http://www.avert.org/hiv-aids-history.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470025"/>
          </a:xfrm>
        </p:spPr>
        <p:txBody>
          <a:bodyPr>
            <a:normAutofit/>
          </a:bodyPr>
          <a:lstStyle/>
          <a:p>
            <a:r>
              <a:rPr lang="en-US" sz="5400" b="1" dirty="0" smtClean="0">
                <a:effectLst>
                  <a:outerShdw blurRad="38100" dist="38100" dir="2700000" algn="tl">
                    <a:srgbClr val="000000">
                      <a:alpha val="43137"/>
                    </a:srgbClr>
                  </a:outerShdw>
                </a:effectLst>
                <a:latin typeface="Algerian" pitchFamily="82" charset="0"/>
              </a:rPr>
              <a:t>HIV &amp; AIDs</a:t>
            </a:r>
            <a:endParaRPr lang="en-US" sz="5400" b="1"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a:xfrm>
            <a:off x="1371600" y="3276600"/>
            <a:ext cx="6400800" cy="1752600"/>
          </a:xfrm>
        </p:spPr>
        <p:txBody>
          <a:bodyPr>
            <a:normAutofit/>
          </a:bodyPr>
          <a:lstStyle/>
          <a:p>
            <a:r>
              <a:rPr lang="en-US" sz="2000" dirty="0" smtClean="0">
                <a:solidFill>
                  <a:schemeClr val="tx1"/>
                </a:solidFill>
                <a:latin typeface="Algerian" pitchFamily="82" charset="0"/>
              </a:rPr>
              <a:t>By: Corey </a:t>
            </a:r>
            <a:r>
              <a:rPr lang="en-US" sz="2000" dirty="0" err="1" smtClean="0">
                <a:solidFill>
                  <a:schemeClr val="tx1"/>
                </a:solidFill>
                <a:latin typeface="Algerian" pitchFamily="82" charset="0"/>
              </a:rPr>
              <a:t>Carruthers</a:t>
            </a:r>
            <a:r>
              <a:rPr lang="en-US" sz="2000" dirty="0" smtClean="0">
                <a:solidFill>
                  <a:schemeClr val="tx1"/>
                </a:solidFill>
                <a:latin typeface="Algerian" pitchFamily="82" charset="0"/>
              </a:rPr>
              <a:t>, </a:t>
            </a:r>
            <a:r>
              <a:rPr lang="en-US" sz="2000" dirty="0" err="1" smtClean="0">
                <a:solidFill>
                  <a:schemeClr val="tx1"/>
                </a:solidFill>
                <a:latin typeface="Algerian" pitchFamily="82" charset="0"/>
              </a:rPr>
              <a:t>Destinee</a:t>
            </a:r>
            <a:r>
              <a:rPr lang="en-US" sz="2000" dirty="0" smtClean="0">
                <a:solidFill>
                  <a:schemeClr val="tx1"/>
                </a:solidFill>
                <a:latin typeface="Algerian" pitchFamily="82" charset="0"/>
              </a:rPr>
              <a:t> Spangler, </a:t>
            </a:r>
            <a:r>
              <a:rPr lang="en-US" sz="2000" dirty="0" err="1" smtClean="0">
                <a:solidFill>
                  <a:schemeClr val="tx1"/>
                </a:solidFill>
                <a:latin typeface="Algerian" pitchFamily="82" charset="0"/>
              </a:rPr>
              <a:t>Tebvoujhs</a:t>
            </a:r>
            <a:r>
              <a:rPr lang="en-US" sz="2000" dirty="0" smtClean="0">
                <a:solidFill>
                  <a:schemeClr val="tx1"/>
                </a:solidFill>
                <a:latin typeface="Algerian" pitchFamily="82" charset="0"/>
              </a:rPr>
              <a:t>, </a:t>
            </a:r>
            <a:r>
              <a:rPr lang="en-US" sz="2000" dirty="0" err="1" smtClean="0">
                <a:solidFill>
                  <a:schemeClr val="tx1"/>
                </a:solidFill>
                <a:latin typeface="Algerian" pitchFamily="82" charset="0"/>
              </a:rPr>
              <a:t>Andrez</a:t>
            </a:r>
            <a:r>
              <a:rPr lang="en-US" sz="2000" dirty="0" smtClean="0">
                <a:solidFill>
                  <a:schemeClr val="tx1"/>
                </a:solidFill>
                <a:latin typeface="Algerian" pitchFamily="82" charset="0"/>
              </a:rPr>
              <a:t> </a:t>
            </a:r>
            <a:r>
              <a:rPr lang="en-US" sz="2000" dirty="0" err="1" smtClean="0">
                <a:solidFill>
                  <a:schemeClr val="tx1"/>
                </a:solidFill>
                <a:latin typeface="Algerian" pitchFamily="82" charset="0"/>
              </a:rPr>
              <a:t>Brundge</a:t>
            </a:r>
            <a:r>
              <a:rPr lang="en-US" sz="2000" dirty="0" smtClean="0">
                <a:solidFill>
                  <a:schemeClr val="tx1"/>
                </a:solidFill>
                <a:latin typeface="Algerian" pitchFamily="82" charset="0"/>
              </a:rPr>
              <a:t>, Kyle </a:t>
            </a:r>
            <a:r>
              <a:rPr lang="en-US" sz="2000" dirty="0" err="1">
                <a:solidFill>
                  <a:schemeClr val="tx1"/>
                </a:solidFill>
                <a:latin typeface="Algerian" pitchFamily="82" charset="0"/>
              </a:rPr>
              <a:t>C</a:t>
            </a:r>
            <a:r>
              <a:rPr lang="en-US" sz="2000" dirty="0" err="1" smtClean="0">
                <a:solidFill>
                  <a:schemeClr val="tx1"/>
                </a:solidFill>
                <a:latin typeface="Algerian" pitchFamily="82" charset="0"/>
              </a:rPr>
              <a:t>oger</a:t>
            </a:r>
            <a:endParaRPr lang="en-US" sz="2000" dirty="0" smtClean="0">
              <a:solidFill>
                <a:schemeClr val="tx1"/>
              </a:solidFill>
              <a:latin typeface="Algerian" pitchFamily="82" charset="0"/>
            </a:endParaRPr>
          </a:p>
        </p:txBody>
      </p:sp>
      <p:pic>
        <p:nvPicPr>
          <p:cNvPr id="20482" name="Picture 2" descr="http://t3.gstatic.com/images?q=tbn:ANd9GcQGshah52ggT8zcDasV1rZdC2SXh66mVtHxd9uzdxCf1sGk-J6jkQ:www.examiner.com/images/blog/EXID29548/images/aids_ribbon_3290.gif"/>
          <p:cNvPicPr>
            <a:picLocks noChangeAspect="1" noChangeArrowheads="1"/>
          </p:cNvPicPr>
          <p:nvPr/>
        </p:nvPicPr>
        <p:blipFill>
          <a:blip r:embed="rId2" cstate="print"/>
          <a:srcRect/>
          <a:stretch>
            <a:fillRect/>
          </a:stretch>
        </p:blipFill>
        <p:spPr bwMode="auto">
          <a:xfrm>
            <a:off x="0" y="0"/>
            <a:ext cx="1838325" cy="2495550"/>
          </a:xfrm>
          <a:prstGeom prst="rect">
            <a:avLst/>
          </a:prstGeom>
          <a:noFill/>
        </p:spPr>
      </p:pic>
      <p:pic>
        <p:nvPicPr>
          <p:cNvPr id="5" name="Picture 2" descr="http://t3.gstatic.com/images?q=tbn:ANd9GcQGshah52ggT8zcDasV1rZdC2SXh66mVtHxd9uzdxCf1sGk-J6jkQ:www.examiner.com/images/blog/EXID29548/images/aids_ribbon_3290.gif"/>
          <p:cNvPicPr>
            <a:picLocks noChangeAspect="1" noChangeArrowheads="1"/>
          </p:cNvPicPr>
          <p:nvPr/>
        </p:nvPicPr>
        <p:blipFill>
          <a:blip r:embed="rId2" cstate="print"/>
          <a:srcRect/>
          <a:stretch>
            <a:fillRect/>
          </a:stretch>
        </p:blipFill>
        <p:spPr bwMode="auto">
          <a:xfrm>
            <a:off x="7305675" y="0"/>
            <a:ext cx="1838325" cy="2495550"/>
          </a:xfrm>
          <a:prstGeom prst="rect">
            <a:avLst/>
          </a:prstGeom>
          <a:noFill/>
        </p:spPr>
      </p:pic>
      <p:pic>
        <p:nvPicPr>
          <p:cNvPr id="7" name="Picture 2" descr="http://t3.gstatic.com/images?q=tbn:ANd9GcQGshah52ggT8zcDasV1rZdC2SXh66mVtHxd9uzdxCf1sGk-J6jkQ:www.examiner.com/images/blog/EXID29548/images/aids_ribbon_3290.gif"/>
          <p:cNvPicPr>
            <a:picLocks noChangeAspect="1" noChangeArrowheads="1"/>
          </p:cNvPicPr>
          <p:nvPr/>
        </p:nvPicPr>
        <p:blipFill>
          <a:blip r:embed="rId2" cstate="print"/>
          <a:srcRect/>
          <a:stretch>
            <a:fillRect/>
          </a:stretch>
        </p:blipFill>
        <p:spPr bwMode="auto">
          <a:xfrm>
            <a:off x="0" y="4362450"/>
            <a:ext cx="1838325" cy="2495550"/>
          </a:xfrm>
          <a:prstGeom prst="rect">
            <a:avLst/>
          </a:prstGeom>
          <a:noFill/>
        </p:spPr>
      </p:pic>
      <p:pic>
        <p:nvPicPr>
          <p:cNvPr id="8" name="Picture 2" descr="http://t3.gstatic.com/images?q=tbn:ANd9GcQGshah52ggT8zcDasV1rZdC2SXh66mVtHxd9uzdxCf1sGk-J6jkQ:www.examiner.com/images/blog/EXID29548/images/aids_ribbon_3290.gif"/>
          <p:cNvPicPr>
            <a:picLocks noChangeAspect="1" noChangeArrowheads="1"/>
          </p:cNvPicPr>
          <p:nvPr/>
        </p:nvPicPr>
        <p:blipFill>
          <a:blip r:embed="rId2" cstate="print"/>
          <a:srcRect/>
          <a:stretch>
            <a:fillRect/>
          </a:stretch>
        </p:blipFill>
        <p:spPr bwMode="auto">
          <a:xfrm>
            <a:off x="7305675" y="4362450"/>
            <a:ext cx="1838325" cy="24955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AIDS Rates and </a:t>
            </a:r>
            <a:r>
              <a:rPr lang="en-US" dirty="0" smtClean="0"/>
              <a:t>Deaths 1990-1993</a:t>
            </a:r>
            <a:endParaRPr lang="en-US" dirty="0"/>
          </a:p>
        </p:txBody>
      </p:sp>
      <p:sp>
        <p:nvSpPr>
          <p:cNvPr id="3" name="Content Placeholder 2"/>
          <p:cNvSpPr>
            <a:spLocks noGrp="1"/>
          </p:cNvSpPr>
          <p:nvPr>
            <p:ph idx="1"/>
          </p:nvPr>
        </p:nvSpPr>
        <p:spPr/>
        <p:txBody>
          <a:bodyPr/>
          <a:lstStyle/>
          <a:p>
            <a:r>
              <a:rPr lang="en-US" dirty="0" smtClean="0"/>
              <a:t>1990- 120,453 deaths, 100,909 cases reported</a:t>
            </a:r>
          </a:p>
          <a:p>
            <a:r>
              <a:rPr lang="en-US" dirty="0" smtClean="0"/>
              <a:t>1991- 156,143 deaths, 206,563 cases reported</a:t>
            </a:r>
          </a:p>
          <a:p>
            <a:r>
              <a:rPr lang="en-US" dirty="0" smtClean="0"/>
              <a:t>1992- 194,476 deaths, 254,147 cases reported</a:t>
            </a:r>
          </a:p>
          <a:p>
            <a:r>
              <a:rPr lang="en-US" dirty="0" smtClean="0"/>
              <a:t>1993- 234,225 deaths, 360,909 cases reported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AIDS Rates and Deaths 1994-1997</a:t>
            </a:r>
            <a:endParaRPr lang="en-US" dirty="0"/>
          </a:p>
        </p:txBody>
      </p:sp>
      <p:sp>
        <p:nvSpPr>
          <p:cNvPr id="3" name="Content Placeholder 2"/>
          <p:cNvSpPr>
            <a:spLocks noGrp="1"/>
          </p:cNvSpPr>
          <p:nvPr>
            <p:ph idx="1"/>
          </p:nvPr>
        </p:nvSpPr>
        <p:spPr/>
        <p:txBody>
          <a:bodyPr/>
          <a:lstStyle/>
          <a:p>
            <a:r>
              <a:rPr lang="en-US" dirty="0" smtClean="0"/>
              <a:t>1994- 49,311 deaths</a:t>
            </a:r>
          </a:p>
          <a:p>
            <a:r>
              <a:rPr lang="en-US" dirty="0" smtClean="0"/>
              <a:t>1995- 49,987 deaths</a:t>
            </a:r>
          </a:p>
          <a:p>
            <a:r>
              <a:rPr lang="en-US" dirty="0" smtClean="0"/>
              <a:t>1996- 37,359 deaths</a:t>
            </a:r>
          </a:p>
          <a:p>
            <a:r>
              <a:rPr lang="en-US" dirty="0" smtClean="0"/>
              <a:t>1997- 20,945 deaths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AIDS Rates and </a:t>
            </a:r>
            <a:r>
              <a:rPr lang="en-US" dirty="0" smtClean="0"/>
              <a:t>Deaths 1998-2001</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AIDS Rates and </a:t>
            </a:r>
            <a:r>
              <a:rPr lang="en-US" dirty="0" smtClean="0"/>
              <a:t>Deaths 2002-2005</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AIDS Rates and </a:t>
            </a:r>
            <a:r>
              <a:rPr lang="en-US" dirty="0" smtClean="0"/>
              <a:t>Deaths 2006-2010</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 AIDS Rates and </a:t>
            </a:r>
            <a:r>
              <a:rPr lang="en-US" sz="3600" dirty="0" smtClean="0"/>
              <a:t>Deaths 2012-Present</a:t>
            </a:r>
            <a:endParaRPr lang="en-US" sz="3600"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a:t>
            </a:r>
            <a:endParaRPr lang="en-US" dirty="0"/>
          </a:p>
        </p:txBody>
      </p:sp>
      <p:pic>
        <p:nvPicPr>
          <p:cNvPr id="5122" name="Picture 2" descr="http://t3.gstatic.com/images?q=tbn:ANd9GcQNMJGI5yOpmA5eTkImOTPrOX0YdH6LDi870hfQKKBcoYngNIVDTw:www.salk.edu/ra/i/AIDS-dreamstime-A.jpg"/>
          <p:cNvPicPr>
            <a:picLocks noChangeAspect="1" noChangeArrowheads="1"/>
          </p:cNvPicPr>
          <p:nvPr/>
        </p:nvPicPr>
        <p:blipFill>
          <a:blip r:embed="rId2" cstate="print"/>
          <a:srcRect/>
          <a:stretch>
            <a:fillRect/>
          </a:stretch>
        </p:blipFill>
        <p:spPr bwMode="auto">
          <a:xfrm rot="21173215">
            <a:off x="1447800" y="1828800"/>
            <a:ext cx="2743200" cy="1666875"/>
          </a:xfrm>
          <a:prstGeom prst="rect">
            <a:avLst/>
          </a:prstGeom>
          <a:noFill/>
        </p:spPr>
      </p:pic>
      <p:pic>
        <p:nvPicPr>
          <p:cNvPr id="5124" name="Picture 4" descr="http://t3.gstatic.com/images?q=tbn:ANd9GcTfjyKoGMFT0f67GIHiCB0C9gEz5jmVJwuygRfL7zbTz1WHX7mvFQ:students.cis.uab.edu/rosheq/aids7.jpg"/>
          <p:cNvPicPr>
            <a:picLocks noChangeAspect="1" noChangeArrowheads="1"/>
          </p:cNvPicPr>
          <p:nvPr/>
        </p:nvPicPr>
        <p:blipFill>
          <a:blip r:embed="rId3" cstate="print"/>
          <a:srcRect/>
          <a:stretch>
            <a:fillRect/>
          </a:stretch>
        </p:blipFill>
        <p:spPr bwMode="auto">
          <a:xfrm rot="411980">
            <a:off x="6288065" y="4278907"/>
            <a:ext cx="2486025" cy="1838325"/>
          </a:xfrm>
          <a:prstGeom prst="rect">
            <a:avLst/>
          </a:prstGeom>
          <a:noFill/>
        </p:spPr>
      </p:pic>
      <p:pic>
        <p:nvPicPr>
          <p:cNvPr id="5126" name="Picture 6" descr="http://t2.gstatic.com/images?q=tbn:ANd9GcRYfgGVXUOhCr9GYjkpCbcqEcQEEOVApXsE2Vdl0X57I4k2HZOB:faculty.etsu.edu/nwosu/newsletter/December07/December/aids.jpg"/>
          <p:cNvPicPr>
            <a:picLocks noChangeAspect="1" noChangeArrowheads="1"/>
          </p:cNvPicPr>
          <p:nvPr/>
        </p:nvPicPr>
        <p:blipFill>
          <a:blip r:embed="rId4" cstate="print"/>
          <a:srcRect/>
          <a:stretch>
            <a:fillRect/>
          </a:stretch>
        </p:blipFill>
        <p:spPr bwMode="auto">
          <a:xfrm rot="21136068">
            <a:off x="3352800" y="4419600"/>
            <a:ext cx="2552700" cy="1790700"/>
          </a:xfrm>
          <a:prstGeom prst="rect">
            <a:avLst/>
          </a:prstGeom>
          <a:noFill/>
        </p:spPr>
      </p:pic>
      <p:pic>
        <p:nvPicPr>
          <p:cNvPr id="5128" name="Picture 8" descr="http://t0.gstatic.com/images?q=tbn:ANd9GcSaq-48WWwhOEnya21grQCAQA8Up_guDKaCf_m8jo0T8joBHUDbzA:www.ambergristoday.com/sites/default/files/imagecache/page_full/image/World-AIDS-Day-headline.jpg"/>
          <p:cNvPicPr>
            <a:picLocks noChangeAspect="1" noChangeArrowheads="1"/>
          </p:cNvPicPr>
          <p:nvPr/>
        </p:nvPicPr>
        <p:blipFill>
          <a:blip r:embed="rId5" cstate="print"/>
          <a:srcRect/>
          <a:stretch>
            <a:fillRect/>
          </a:stretch>
        </p:blipFill>
        <p:spPr bwMode="auto">
          <a:xfrm rot="477193">
            <a:off x="457200" y="4191000"/>
            <a:ext cx="2466975" cy="1857375"/>
          </a:xfrm>
          <a:prstGeom prst="rect">
            <a:avLst/>
          </a:prstGeom>
          <a:noFill/>
        </p:spPr>
      </p:pic>
      <p:pic>
        <p:nvPicPr>
          <p:cNvPr id="5130" name="Picture 10" descr="http://t0.gstatic.com/images?q=tbn:ANd9GcR22uUYpf0gnlPUFvwMjcTgqMHcxpj2iD-GpDV1IOKOr0Fmx7OeSSVXdTdY:www.techyville.com/wp-content/uploads/2012/12/stop-AIDS.jpg"/>
          <p:cNvPicPr>
            <a:picLocks noChangeAspect="1" noChangeArrowheads="1"/>
          </p:cNvPicPr>
          <p:nvPr/>
        </p:nvPicPr>
        <p:blipFill>
          <a:blip r:embed="rId6" cstate="print"/>
          <a:srcRect/>
          <a:stretch>
            <a:fillRect/>
          </a:stretch>
        </p:blipFill>
        <p:spPr bwMode="auto">
          <a:xfrm rot="583862">
            <a:off x="5028908" y="1638914"/>
            <a:ext cx="1524000" cy="192958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Worldwide Statistics </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smtClean="0">
                <a:latin typeface="Maiandra GD" pitchFamily="34" charset="0"/>
              </a:rPr>
              <a:t>30.6 million adults and 3.4 million children were living with HIV at the end of 2010. </a:t>
            </a:r>
          </a:p>
          <a:p>
            <a:r>
              <a:rPr lang="en-US" dirty="0" smtClean="0">
                <a:latin typeface="Maiandra GD" pitchFamily="34" charset="0"/>
              </a:rPr>
              <a:t>By the end of 2009, the epidemic had left behind 16.6 million AIDs orphans, defined as those aged under 18 who have lost one or both parents to AIDS.</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Worldwide Statistics</a:t>
            </a:r>
            <a:endParaRPr lang="en-US" sz="6000" b="1" dirty="0">
              <a:latin typeface="Curlz MT" pitchFamily="82" charset="0"/>
            </a:endParaRPr>
          </a:p>
        </p:txBody>
      </p:sp>
      <p:sp>
        <p:nvSpPr>
          <p:cNvPr id="3" name="Content Placeholder 2"/>
          <p:cNvSpPr>
            <a:spLocks noGrp="1"/>
          </p:cNvSpPr>
          <p:nvPr>
            <p:ph idx="1"/>
          </p:nvPr>
        </p:nvSpPr>
        <p:spPr/>
        <p:txBody>
          <a:bodyPr/>
          <a:lstStyle/>
          <a:p>
            <a:endParaRPr lang="en-US" dirty="0"/>
          </a:p>
        </p:txBody>
      </p:sp>
      <p:pic>
        <p:nvPicPr>
          <p:cNvPr id="2050" name="Picture 2" descr="Pie chart positive HIV test reports by exposure category"/>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accent6">
                    <a:lumMod val="75000"/>
                  </a:schemeClr>
                </a:solidFill>
                <a:latin typeface="Curlz MT" pitchFamily="82" charset="0"/>
              </a:rPr>
              <a:t>Prevention</a:t>
            </a:r>
            <a:endParaRPr lang="en-US" sz="6000" dirty="0">
              <a:solidFill>
                <a:schemeClr val="accent6">
                  <a:lumMod val="75000"/>
                </a:schemeClr>
              </a:solidFill>
              <a:latin typeface="Curlz MT" pitchFamily="82" charset="0"/>
            </a:endParaRPr>
          </a:p>
        </p:txBody>
      </p:sp>
      <p:sp>
        <p:nvSpPr>
          <p:cNvPr id="3" name="Content Placeholder 2"/>
          <p:cNvSpPr>
            <a:spLocks noGrp="1"/>
          </p:cNvSpPr>
          <p:nvPr>
            <p:ph idx="1"/>
          </p:nvPr>
        </p:nvSpPr>
        <p:spPr/>
        <p:txBody>
          <a:bodyPr/>
          <a:lstStyle/>
          <a:p>
            <a:r>
              <a:rPr lang="en-US" dirty="0" smtClean="0">
                <a:solidFill>
                  <a:schemeClr val="accent6">
                    <a:lumMod val="75000"/>
                  </a:schemeClr>
                </a:solidFill>
                <a:latin typeface="Maiandra GD" pitchFamily="34" charset="0"/>
              </a:rPr>
              <a:t>Abstinence</a:t>
            </a:r>
          </a:p>
          <a:p>
            <a:r>
              <a:rPr lang="en-US" dirty="0" smtClean="0">
                <a:solidFill>
                  <a:schemeClr val="accent6">
                    <a:lumMod val="75000"/>
                  </a:schemeClr>
                </a:solidFill>
                <a:latin typeface="Maiandra GD" pitchFamily="34" charset="0"/>
              </a:rPr>
              <a:t>Use an appropriate condemn</a:t>
            </a:r>
          </a:p>
          <a:p>
            <a:r>
              <a:rPr lang="en-US" dirty="0" smtClean="0">
                <a:solidFill>
                  <a:schemeClr val="accent6">
                    <a:lumMod val="75000"/>
                  </a:schemeClr>
                </a:solidFill>
                <a:latin typeface="Maiandra GD" pitchFamily="34" charset="0"/>
              </a:rPr>
              <a:t>Don’t share needles</a:t>
            </a:r>
          </a:p>
          <a:p>
            <a:endParaRPr lang="en-US" dirty="0"/>
          </a:p>
        </p:txBody>
      </p:sp>
      <p:pic>
        <p:nvPicPr>
          <p:cNvPr id="4098" name="Picture 2" descr="C:\Documents and Settings\carrutherscoreyj\Local Settings\Temporary Internet Files\Content.IE5\3SWFEITG\MM910001106[1].gif"/>
          <p:cNvPicPr>
            <a:picLocks noChangeAspect="1" noChangeArrowheads="1" noCrop="1"/>
          </p:cNvPicPr>
          <p:nvPr/>
        </p:nvPicPr>
        <p:blipFill>
          <a:blip r:embed="rId3" cstate="print"/>
          <a:srcRect/>
          <a:stretch>
            <a:fillRect/>
          </a:stretch>
        </p:blipFill>
        <p:spPr bwMode="auto">
          <a:xfrm>
            <a:off x="5638800" y="4876801"/>
            <a:ext cx="3505200" cy="198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urlz MT" pitchFamily="82" charset="0"/>
              </a:rPr>
              <a:t>Introduction</a:t>
            </a:r>
            <a:endParaRPr lang="en-US" dirty="0">
              <a:latin typeface="Curlz MT" pitchFamily="82" charset="0"/>
            </a:endParaRPr>
          </a:p>
        </p:txBody>
      </p:sp>
      <p:sp>
        <p:nvSpPr>
          <p:cNvPr id="3" name="Content Placeholder 2"/>
          <p:cNvSpPr>
            <a:spLocks noGrp="1"/>
          </p:cNvSpPr>
          <p:nvPr>
            <p:ph idx="1"/>
          </p:nvPr>
        </p:nvSpPr>
        <p:spPr/>
        <p:txBody>
          <a:bodyPr>
            <a:normAutofit/>
          </a:bodyPr>
          <a:lstStyle/>
          <a:p>
            <a:r>
              <a:rPr lang="en-US" dirty="0" smtClean="0">
                <a:latin typeface="Maiandra GD" pitchFamily="34" charset="0"/>
              </a:rPr>
              <a:t>AIDs and HIV are STD’s that effect people worldwide. They are diseases transmitted through sexual contact and can lead to illness or even death.</a:t>
            </a: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www.avert.org/worlstatinfo.htm</a:t>
            </a:r>
            <a:endParaRPr lang="en-US" dirty="0" smtClean="0"/>
          </a:p>
          <a:p>
            <a:r>
              <a:rPr lang="en-US" dirty="0" smtClean="0">
                <a:hlinkClick r:id="rId3"/>
              </a:rPr>
              <a:t>http://partners.nytimes.com/library/national/science/aids/timeline94-97.html</a:t>
            </a:r>
            <a:endParaRPr lang="en-US" dirty="0" smtClean="0"/>
          </a:p>
          <a:p>
            <a:r>
              <a:rPr lang="en-US" dirty="0" smtClean="0">
                <a:hlinkClick r:id="rId4"/>
              </a:rPr>
              <a:t>http://</a:t>
            </a:r>
            <a:r>
              <a:rPr lang="en-US" dirty="0" smtClean="0">
                <a:hlinkClick r:id="rId4"/>
              </a:rPr>
              <a:t>www.avert.org/hiv-aids-history.htm</a:t>
            </a:r>
            <a:endParaRPr lang="en-US" dirty="0" smtClean="0"/>
          </a:p>
          <a:p>
            <a:r>
              <a:rPr lang="en-US" smtClean="0">
                <a:hlinkClick r:id="rId5"/>
              </a:rPr>
              <a:t>http</a:t>
            </a:r>
            <a:r>
              <a:rPr lang="en-US" smtClean="0">
                <a:hlinkClick r:id="rId5"/>
              </a:rPr>
              <a:t>://</a:t>
            </a:r>
            <a:r>
              <a:rPr lang="en-US" smtClean="0">
                <a:hlinkClick r:id="rId5"/>
              </a:rPr>
              <a:t>www.cdc.gov/hiv/surveillance/resources/reports/2005report/pdf/table7.pdf</a:t>
            </a:r>
            <a:endParaRPr lang="en-US"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AIDs</a:t>
            </a:r>
            <a:endParaRPr lang="en-US" sz="6000" b="1" dirty="0">
              <a:latin typeface="Curlz MT" pitchFamily="82" charset="0"/>
            </a:endParaRPr>
          </a:p>
        </p:txBody>
      </p:sp>
      <p:sp>
        <p:nvSpPr>
          <p:cNvPr id="3" name="Content Placeholder 2"/>
          <p:cNvSpPr>
            <a:spLocks noGrp="1"/>
          </p:cNvSpPr>
          <p:nvPr>
            <p:ph idx="1"/>
          </p:nvPr>
        </p:nvSpPr>
        <p:spPr/>
        <p:txBody>
          <a:bodyPr>
            <a:normAutofit/>
          </a:bodyPr>
          <a:lstStyle/>
          <a:p>
            <a:r>
              <a:rPr lang="en-US" dirty="0" smtClean="0">
                <a:latin typeface="Maiandra GD" pitchFamily="34" charset="0"/>
              </a:rPr>
              <a:t>AIDs: Acquired immune deficiency syndrome, a disease in which there is a severe loss of the body’s cellular immunity, greatly lowering the resistance to infection and malignancy.</a:t>
            </a:r>
          </a:p>
          <a:p>
            <a:endParaRPr lang="en-US" dirty="0">
              <a:latin typeface="Maiandra GD" pitchFamily="34" charset="0"/>
            </a:endParaRPr>
          </a:p>
        </p:txBody>
      </p:sp>
      <p:pic>
        <p:nvPicPr>
          <p:cNvPr id="18434" name="Picture 2" descr="http://t0.gstatic.com/images?q=tbn:ANd9GcSW3kkccirw01enXquG92iCJZnALm0z4ek8Kikj_KyIJlNaBG0a:people.uwec.edu/piercech/bio/Pictures/whatIsAIDS-pic3.gif"/>
          <p:cNvPicPr>
            <a:picLocks noChangeAspect="1" noChangeArrowheads="1"/>
          </p:cNvPicPr>
          <p:nvPr/>
        </p:nvPicPr>
        <p:blipFill>
          <a:blip r:embed="rId2" cstate="print"/>
          <a:srcRect/>
          <a:stretch>
            <a:fillRect/>
          </a:stretch>
        </p:blipFill>
        <p:spPr bwMode="auto">
          <a:xfrm>
            <a:off x="4114800" y="3733800"/>
            <a:ext cx="4038600" cy="290852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HIV</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smtClean="0">
                <a:latin typeface="Maiandra GD" pitchFamily="34" charset="0"/>
              </a:rPr>
              <a:t>Human immunodeficiency virus, a retrovirus that causes AIDs</a:t>
            </a:r>
            <a:r>
              <a:rPr lang="en-US" dirty="0" smtClean="0">
                <a:latin typeface="Maiandra GD" pitchFamily="34" charset="0"/>
              </a:rPr>
              <a:t>. </a:t>
            </a:r>
            <a:endParaRPr lang="en-US" dirty="0">
              <a:latin typeface="Maiandra GD" pitchFamily="34" charset="0"/>
            </a:endParaRPr>
          </a:p>
        </p:txBody>
      </p:sp>
      <p:pic>
        <p:nvPicPr>
          <p:cNvPr id="17410" name="Picture 2" descr="http://t1.gstatic.com/images?q=tbn:ANd9GcRe7htG846s91D_YytdDgHZ9lcsrD4B0QiYLfZcWRjIEdkv0qfmuw:aids.gov/images/aids-infographics/what-is-hiv-aids-2.jpg"/>
          <p:cNvPicPr>
            <a:picLocks noChangeAspect="1" noChangeArrowheads="1"/>
          </p:cNvPicPr>
          <p:nvPr/>
        </p:nvPicPr>
        <p:blipFill>
          <a:blip r:embed="rId2" cstate="print"/>
          <a:srcRect/>
          <a:stretch>
            <a:fillRect/>
          </a:stretch>
        </p:blipFill>
        <p:spPr bwMode="auto">
          <a:xfrm rot="21298056">
            <a:off x="4867254" y="2892446"/>
            <a:ext cx="3552825" cy="341319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Symptoms </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smtClean="0">
                <a:latin typeface="Maiandra GD" pitchFamily="34" charset="0"/>
              </a:rPr>
              <a:t>HIV attacks the immune system, weakening it and making the body more susceptible to infection. </a:t>
            </a:r>
          </a:p>
          <a:p>
            <a:r>
              <a:rPr lang="en-US" dirty="0" smtClean="0">
                <a:latin typeface="Maiandra GD" pitchFamily="34" charset="0"/>
              </a:rPr>
              <a:t>Some symptoms that follow infection are:</a:t>
            </a:r>
          </a:p>
          <a:p>
            <a:pPr lvl="2"/>
            <a:r>
              <a:rPr lang="en-US" dirty="0">
                <a:latin typeface="Maiandra GD" pitchFamily="34" charset="0"/>
              </a:rPr>
              <a:t>F</a:t>
            </a:r>
            <a:r>
              <a:rPr lang="en-US" dirty="0" smtClean="0">
                <a:latin typeface="Maiandra GD" pitchFamily="34" charset="0"/>
              </a:rPr>
              <a:t>ever, headache, muscle and joint pain, sore throat, rash and diarrhea.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Treatments and Cures</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a:latin typeface="Maiandra GD" pitchFamily="34" charset="0"/>
              </a:rPr>
              <a:t>T</a:t>
            </a:r>
            <a:r>
              <a:rPr lang="en-US" dirty="0" smtClean="0">
                <a:latin typeface="Maiandra GD" pitchFamily="34" charset="0"/>
              </a:rPr>
              <a:t>here is no cure for AIDS but medications have been effective in fighting HIV and its complications. Drug treatments can help reduce the HIV virus in your body, keep your immune system as healthy as possible and decrease the complications you can develop.</a:t>
            </a:r>
          </a:p>
          <a:p>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Research</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smtClean="0">
                <a:latin typeface="Maiandra GD" pitchFamily="34" charset="0"/>
              </a:rPr>
              <a:t>None of the strategies are easy, proved or ready for prime time. But all involve procedures or drugs that are already in use and are able to be deployed widely if further research bears out the early findings.</a:t>
            </a: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urlz MT" pitchFamily="82" charset="0"/>
              </a:rPr>
              <a:t>History</a:t>
            </a:r>
            <a:endParaRPr lang="en-US" sz="6000" b="1" dirty="0">
              <a:latin typeface="Curlz MT" pitchFamily="82" charset="0"/>
            </a:endParaRPr>
          </a:p>
        </p:txBody>
      </p:sp>
      <p:sp>
        <p:nvSpPr>
          <p:cNvPr id="3" name="Content Placeholder 2"/>
          <p:cNvSpPr>
            <a:spLocks noGrp="1"/>
          </p:cNvSpPr>
          <p:nvPr>
            <p:ph idx="1"/>
          </p:nvPr>
        </p:nvSpPr>
        <p:spPr/>
        <p:txBody>
          <a:bodyPr/>
          <a:lstStyle/>
          <a:p>
            <a:r>
              <a:rPr lang="en-US" dirty="0" smtClean="0"/>
              <a:t>In the </a:t>
            </a:r>
            <a:r>
              <a:rPr lang="en-US" dirty="0" smtClean="0"/>
              <a:t>beginning of HIV, it was </a:t>
            </a:r>
            <a:r>
              <a:rPr lang="en-US" dirty="0" smtClean="0"/>
              <a:t>an unknown and feared virus that was untreatable and </a:t>
            </a:r>
            <a:r>
              <a:rPr lang="en-US" dirty="0" smtClean="0"/>
              <a:t>often </a:t>
            </a:r>
            <a:r>
              <a:rPr lang="en-US" dirty="0" smtClean="0"/>
              <a:t>fatal</a:t>
            </a:r>
            <a:r>
              <a:rPr lang="en-US" dirty="0" smtClean="0"/>
              <a:t>. As the years went on understanding increased and eventually produced a </a:t>
            </a:r>
            <a:r>
              <a:rPr lang="en-US" dirty="0" smtClean="0"/>
              <a:t>highly effective antiretroviral </a:t>
            </a:r>
            <a:r>
              <a:rPr lang="en-US" dirty="0" smtClean="0"/>
              <a:t>drug </a:t>
            </a:r>
            <a:r>
              <a:rPr lang="en-US" dirty="0" smtClean="0"/>
              <a:t>for the treatment of HIV</a:t>
            </a:r>
            <a:r>
              <a:rPr lang="en-US" dirty="0" smtClean="0"/>
              <a:t>. Even though all of this it still causes many deaths and is incurable.</a:t>
            </a: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rmAutofit/>
          </a:bodyPr>
          <a:lstStyle/>
          <a:p>
            <a:r>
              <a:rPr lang="en-US" sz="6000" b="1" u="sng" dirty="0" smtClean="0">
                <a:effectLst>
                  <a:outerShdw blurRad="38100" dist="38100" dir="2700000" algn="tl">
                    <a:srgbClr val="000000">
                      <a:alpha val="43137"/>
                    </a:srgbClr>
                  </a:outerShdw>
                </a:effectLst>
                <a:latin typeface="Curlz MT" pitchFamily="82" charset="0"/>
              </a:rPr>
              <a:t>AIDs in the US</a:t>
            </a:r>
            <a:endParaRPr lang="en-US" sz="6000" b="1" u="sng" dirty="0">
              <a:effectLst>
                <a:outerShdw blurRad="38100" dist="38100" dir="2700000" algn="tl">
                  <a:srgbClr val="000000">
                    <a:alpha val="43137"/>
                  </a:srgbClr>
                </a:outerShdw>
              </a:effectLst>
              <a:latin typeface="Curlz MT" pitchFamily="82"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432</Words>
  <Application>Microsoft Office PowerPoint</Application>
  <PresentationFormat>On-screen Show (4:3)</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HIV &amp; AIDs</vt:lpstr>
      <vt:lpstr>Introduction</vt:lpstr>
      <vt:lpstr>AIDs</vt:lpstr>
      <vt:lpstr>HIV</vt:lpstr>
      <vt:lpstr>Symptoms </vt:lpstr>
      <vt:lpstr>Treatments and Cures</vt:lpstr>
      <vt:lpstr>Research</vt:lpstr>
      <vt:lpstr>History</vt:lpstr>
      <vt:lpstr>AIDs in the US</vt:lpstr>
      <vt:lpstr>US AIDS Rates and Deaths 1990-1993</vt:lpstr>
      <vt:lpstr>US AIDS Rates and Deaths 1994-1997</vt:lpstr>
      <vt:lpstr>US AIDS Rates and Deaths 1998-2001</vt:lpstr>
      <vt:lpstr>US AIDS Rates and Deaths 2002-2005</vt:lpstr>
      <vt:lpstr>US AIDS Rates and Deaths 2006-2010</vt:lpstr>
      <vt:lpstr>US AIDS Rates and Deaths 2012-Present</vt:lpstr>
      <vt:lpstr>Pictures</vt:lpstr>
      <vt:lpstr>Worldwide Statistics </vt:lpstr>
      <vt:lpstr>Worldwide Statistics</vt:lpstr>
      <vt:lpstr>Prevention</vt:lpstr>
      <vt:lpstr>Credits</vt:lpstr>
    </vt:vector>
  </TitlesOfParts>
  <Company>Lake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&amp; AIDs</dc:title>
  <dc:creator>End User</dc:creator>
  <cp:lastModifiedBy>End User</cp:lastModifiedBy>
  <cp:revision>10</cp:revision>
  <dcterms:created xsi:type="dcterms:W3CDTF">2012-12-12T17:13:09Z</dcterms:created>
  <dcterms:modified xsi:type="dcterms:W3CDTF">2012-12-13T18:23:02Z</dcterms:modified>
</cp:coreProperties>
</file>